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315" r:id="rId2"/>
    <p:sldId id="321" r:id="rId3"/>
    <p:sldId id="317" r:id="rId4"/>
    <p:sldId id="318" r:id="rId5"/>
    <p:sldId id="323" r:id="rId6"/>
    <p:sldId id="319" r:id="rId7"/>
    <p:sldId id="324" r:id="rId8"/>
    <p:sldId id="325" r:id="rId9"/>
    <p:sldId id="320" r:id="rId10"/>
    <p:sldId id="326" r:id="rId11"/>
    <p:sldId id="327" r:id="rId12"/>
    <p:sldId id="322" r:id="rId13"/>
  </p:sldIdLst>
  <p:sldSz cx="9144000" cy="6858000" type="screen4x3"/>
  <p:notesSz cx="6797675" cy="9926638"/>
  <p:defaultTextStyle>
    <a:defPPr>
      <a:defRPr lang="sl-SI"/>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993366"/>
    <a:srgbClr val="FF3300"/>
    <a:srgbClr val="FFFF3B"/>
    <a:srgbClr val="FFCC00"/>
    <a:srgbClr val="FFFF66"/>
    <a:srgbClr val="FFFF00"/>
    <a:srgbClr val="660033"/>
  </p:clrMru>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8" autoAdjust="0"/>
    <p:restoredTop sz="94723" autoAdjust="0"/>
  </p:normalViewPr>
  <p:slideViewPr>
    <p:cSldViewPr>
      <p:cViewPr varScale="1">
        <p:scale>
          <a:sx n="113" d="100"/>
          <a:sy n="113" d="100"/>
        </p:scale>
        <p:origin x="-16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sl-SI"/>
          </a:p>
        </p:txBody>
      </p:sp>
      <p:sp>
        <p:nvSpPr>
          <p:cNvPr id="3" name="Ograda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7E63B6A5-33D9-47FC-BC43-77F319B31E15}" type="datetimeFigureOut">
              <a:rPr lang="sl-SI"/>
              <a:pPr>
                <a:defRPr/>
              </a:pPr>
              <a:t>25.10.2015</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sl-SI"/>
          </a:p>
        </p:txBody>
      </p:sp>
      <p:sp>
        <p:nvSpPr>
          <p:cNvPr id="7" name="Ograda številke diapoz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E84B1E25-E67F-4A68-BAB0-45062C7A38C5}"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4" name="Picture 7" descr="Glava LAS"/>
          <p:cNvPicPr>
            <a:picLocks noChangeAspect="1" noChangeArrowheads="1"/>
          </p:cNvPicPr>
          <p:nvPr userDrawn="1"/>
        </p:nvPicPr>
        <p:blipFill>
          <a:blip r:embed="rId2" cstate="print"/>
          <a:srcRect/>
          <a:stretch>
            <a:fillRect/>
          </a:stretch>
        </p:blipFill>
        <p:spPr bwMode="auto">
          <a:xfrm>
            <a:off x="106363" y="39688"/>
            <a:ext cx="8929687" cy="1012825"/>
          </a:xfrm>
          <a:prstGeom prst="rect">
            <a:avLst/>
          </a:prstGeom>
          <a:noFill/>
          <a:ln w="9525">
            <a:noFill/>
            <a:miter lim="800000"/>
            <a:headEnd/>
            <a:tailEnd/>
          </a:ln>
        </p:spPr>
      </p:pic>
      <p:sp>
        <p:nvSpPr>
          <p:cNvPr id="19458" name="Rectangle 2"/>
          <p:cNvSpPr>
            <a:spLocks noGrp="1" noChangeArrowheads="1"/>
          </p:cNvSpPr>
          <p:nvPr>
            <p:ph type="ctrTitle"/>
          </p:nvPr>
        </p:nvSpPr>
        <p:spPr>
          <a:xfrm>
            <a:off x="685800" y="2819400"/>
            <a:ext cx="7772400" cy="2057400"/>
          </a:xfrm>
        </p:spPr>
        <p:txBody>
          <a:bodyPr/>
          <a:lstStyle>
            <a:lvl1pPr algn="ctr">
              <a:defRPr sz="4800"/>
            </a:lvl1pPr>
          </a:lstStyle>
          <a:p>
            <a:r>
              <a:rPr lang="en-US"/>
              <a:t>Kliknite, če želite urediti slog naslova matrice</a:t>
            </a:r>
          </a:p>
        </p:txBody>
      </p:sp>
      <p:sp>
        <p:nvSpPr>
          <p:cNvPr id="19459" name="Rectangle 3"/>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r>
              <a:rPr lang="en-US"/>
              <a:t>Kliknite, če želite urediti slog podnaslova matrice</a:t>
            </a:r>
          </a:p>
        </p:txBody>
      </p:sp>
      <p:sp>
        <p:nvSpPr>
          <p:cNvPr id="5" name="Rectangle 4"/>
          <p:cNvSpPr>
            <a:spLocks noGrp="1" noChangeArrowheads="1"/>
          </p:cNvSpPr>
          <p:nvPr>
            <p:ph type="dt" sz="half" idx="10"/>
          </p:nvPr>
        </p:nvSpPr>
        <p:spPr>
          <a:xfrm>
            <a:off x="381000" y="6248400"/>
            <a:ext cx="1905000" cy="381000"/>
          </a:xfrm>
        </p:spPr>
        <p:txBody>
          <a:bodyPr anchor="b"/>
          <a:lstStyle>
            <a:lvl1pPr>
              <a:defRPr kumimoji="0">
                <a:solidFill>
                  <a:srgbClr val="000000"/>
                </a:solidFill>
                <a:latin typeface="+mn-lt"/>
              </a:defRPr>
            </a:lvl1pPr>
          </a:lstStyle>
          <a:p>
            <a:pPr>
              <a:defRPr/>
            </a:pPr>
            <a:endParaRPr lang="en-US"/>
          </a:p>
        </p:txBody>
      </p:sp>
      <p:sp>
        <p:nvSpPr>
          <p:cNvPr id="6" name="Rectangle 5"/>
          <p:cNvSpPr>
            <a:spLocks noGrp="1" noChangeArrowheads="1"/>
          </p:cNvSpPr>
          <p:nvPr>
            <p:ph type="ftr" sz="quarter" idx="11"/>
          </p:nvPr>
        </p:nvSpPr>
        <p:spPr>
          <a:xfrm>
            <a:off x="3124200" y="6248400"/>
            <a:ext cx="2895600" cy="381000"/>
          </a:xfrm>
        </p:spPr>
        <p:txBody>
          <a:bodyPr anchor="b"/>
          <a:lstStyle>
            <a:lvl1pPr>
              <a:defRPr kumimoji="0">
                <a:solidFill>
                  <a:srgbClr val="000000"/>
                </a:solidFill>
                <a:latin typeface="+mn-lt"/>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7" name="Rectangle 6"/>
          <p:cNvSpPr>
            <a:spLocks noGrp="1" noChangeArrowheads="1"/>
          </p:cNvSpPr>
          <p:nvPr>
            <p:ph type="sldNum" sz="quarter" idx="12"/>
          </p:nvPr>
        </p:nvSpPr>
        <p:spPr>
          <a:xfrm>
            <a:off x="6858000" y="6248400"/>
            <a:ext cx="1905000" cy="381000"/>
          </a:xfrm>
        </p:spPr>
        <p:txBody>
          <a:bodyPr anchor="b"/>
          <a:lstStyle>
            <a:lvl1pPr>
              <a:defRPr kumimoji="0">
                <a:solidFill>
                  <a:srgbClr val="000000"/>
                </a:solidFill>
                <a:latin typeface="+mn-lt"/>
              </a:defRPr>
            </a:lvl1pPr>
          </a:lstStyle>
          <a:p>
            <a:pPr>
              <a:defRPr/>
            </a:pPr>
            <a:fld id="{129888DB-8600-4F3D-A169-D82370E746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6" name="Rectangle 6"/>
          <p:cNvSpPr>
            <a:spLocks noGrp="1" noChangeArrowheads="1"/>
          </p:cNvSpPr>
          <p:nvPr>
            <p:ph type="sldNum" sz="quarter" idx="12"/>
          </p:nvPr>
        </p:nvSpPr>
        <p:spPr>
          <a:ln/>
        </p:spPr>
        <p:txBody>
          <a:bodyPr/>
          <a:lstStyle>
            <a:lvl1pPr>
              <a:defRPr/>
            </a:lvl1pPr>
          </a:lstStyle>
          <a:p>
            <a:pPr>
              <a:defRPr/>
            </a:pPr>
            <a:fld id="{D778C264-5898-410B-909E-4B0B222104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229350" y="76200"/>
            <a:ext cx="1695450" cy="5867400"/>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1143000" y="76200"/>
            <a:ext cx="4933950" cy="5867400"/>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6" name="Rectangle 6"/>
          <p:cNvSpPr>
            <a:spLocks noGrp="1" noChangeArrowheads="1"/>
          </p:cNvSpPr>
          <p:nvPr>
            <p:ph type="sldNum" sz="quarter" idx="12"/>
          </p:nvPr>
        </p:nvSpPr>
        <p:spPr>
          <a:ln/>
        </p:spPr>
        <p:txBody>
          <a:bodyPr/>
          <a:lstStyle>
            <a:lvl1pPr>
              <a:defRPr/>
            </a:lvl1pPr>
          </a:lstStyle>
          <a:p>
            <a:pPr>
              <a:defRPr/>
            </a:pPr>
            <a:fld id="{4D87B3BE-EB5D-4446-B5C8-CAA0C596D2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4" name="Picture 1" descr="232px-Coat_of_Arms_of_Slovenia"/>
          <p:cNvPicPr>
            <a:picLocks noChangeAspect="1" noChangeArrowheads="1"/>
          </p:cNvPicPr>
          <p:nvPr userDrawn="1"/>
        </p:nvPicPr>
        <p:blipFill>
          <a:blip r:embed="rId2" cstate="print"/>
          <a:srcRect/>
          <a:stretch>
            <a:fillRect/>
          </a:stretch>
        </p:blipFill>
        <p:spPr bwMode="auto">
          <a:xfrm>
            <a:off x="2571750" y="142875"/>
            <a:ext cx="455613" cy="593725"/>
          </a:xfrm>
          <a:prstGeom prst="rect">
            <a:avLst/>
          </a:prstGeom>
          <a:noFill/>
          <a:ln w="9525">
            <a:noFill/>
            <a:miter lim="800000"/>
            <a:headEnd/>
            <a:tailEnd/>
          </a:ln>
        </p:spPr>
      </p:pic>
      <p:sp>
        <p:nvSpPr>
          <p:cNvPr id="2" name="Naslov 1"/>
          <p:cNvSpPr>
            <a:spLocks noGrp="1"/>
          </p:cNvSpPr>
          <p:nvPr>
            <p:ph type="title"/>
          </p:nvPr>
        </p:nvSpPr>
        <p:spPr/>
        <p:txBody>
          <a:bodyPr/>
          <a:lstStyle/>
          <a:p>
            <a:r>
              <a:rPr lang="sl-SI" dirty="0" smtClean="0"/>
              <a:t>Kliknite, če želite urediti slog naslova matrice</a:t>
            </a:r>
            <a:endParaRPr lang="sl-SI" dirty="0"/>
          </a:p>
        </p:txBody>
      </p:sp>
      <p:sp>
        <p:nvSpPr>
          <p:cNvPr id="3" name="Ograda vsebine 2"/>
          <p:cNvSpPr>
            <a:spLocks noGrp="1"/>
          </p:cNvSpPr>
          <p:nvPr>
            <p:ph idx="1"/>
          </p:nvPr>
        </p:nvSpPr>
        <p:spPr/>
        <p:txBody>
          <a:body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428625" y="6245225"/>
            <a:ext cx="8286750" cy="476250"/>
          </a:xfrm>
        </p:spPr>
        <p:txBody>
          <a:bodyPr/>
          <a:lstStyle>
            <a:lvl1pPr>
              <a:defRPr sz="1000"/>
            </a:lvl1pPr>
          </a:lstStyle>
          <a:p>
            <a:pPr>
              <a:defRPr/>
            </a:pPr>
            <a:r>
              <a:rPr lang="sl-SI"/>
              <a:t>Za vsebino informacij je odgovoren Regionalni razvojni center Koper, </a:t>
            </a:r>
            <a:r>
              <a:rPr lang="sl-SI" err="1"/>
              <a:t>upravljalec</a:t>
            </a:r>
            <a:r>
              <a:rPr lang="sl-SI"/>
              <a:t> Lokalne akcijske skupine za območje občin Koper, Izola in Piran (LAS Istre). Organ upravljanja za Program razvoja podeželja Republike Slovenije za obdobje 2007-2013 je Ministrstvo za kmetijstvo, gozdarstvo in prehrano.</a:t>
            </a:r>
          </a:p>
          <a:p>
            <a:pPr>
              <a:defRPr/>
            </a:pPr>
            <a:endParaRPr lang="en-US"/>
          </a:p>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3AAB072-D9DA-421E-BAF1-A03877EBFD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6" name="Rectangle 6"/>
          <p:cNvSpPr>
            <a:spLocks noGrp="1" noChangeArrowheads="1"/>
          </p:cNvSpPr>
          <p:nvPr>
            <p:ph type="sldNum" sz="quarter" idx="12"/>
          </p:nvPr>
        </p:nvSpPr>
        <p:spPr>
          <a:ln/>
        </p:spPr>
        <p:txBody>
          <a:bodyPr/>
          <a:lstStyle>
            <a:lvl1pPr>
              <a:defRPr/>
            </a:lvl1pPr>
          </a:lstStyle>
          <a:p>
            <a:pPr>
              <a:defRPr/>
            </a:pPr>
            <a:fld id="{A9DA435E-A9E7-41AB-BDC8-0EE8FB4C70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7" name="Rectangle 6"/>
          <p:cNvSpPr>
            <a:spLocks noGrp="1" noChangeArrowheads="1"/>
          </p:cNvSpPr>
          <p:nvPr>
            <p:ph type="sldNum" sz="quarter" idx="12"/>
          </p:nvPr>
        </p:nvSpPr>
        <p:spPr>
          <a:ln/>
        </p:spPr>
        <p:txBody>
          <a:bodyPr/>
          <a:lstStyle>
            <a:lvl1pPr>
              <a:defRPr/>
            </a:lvl1pPr>
          </a:lstStyle>
          <a:p>
            <a:pPr>
              <a:defRPr/>
            </a:pPr>
            <a:fld id="{3C63E2CD-8490-4D2D-9CFA-7F3A77C36B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9" name="Rectangle 6"/>
          <p:cNvSpPr>
            <a:spLocks noGrp="1" noChangeArrowheads="1"/>
          </p:cNvSpPr>
          <p:nvPr>
            <p:ph type="sldNum" sz="quarter" idx="12"/>
          </p:nvPr>
        </p:nvSpPr>
        <p:spPr>
          <a:ln/>
        </p:spPr>
        <p:txBody>
          <a:bodyPr/>
          <a:lstStyle>
            <a:lvl1pPr>
              <a:defRPr/>
            </a:lvl1pPr>
          </a:lstStyle>
          <a:p>
            <a:pPr>
              <a:defRPr/>
            </a:pPr>
            <a:fld id="{FA084707-ABA4-444F-AB05-B918084D50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5" name="Rectangle 6"/>
          <p:cNvSpPr>
            <a:spLocks noGrp="1" noChangeArrowheads="1"/>
          </p:cNvSpPr>
          <p:nvPr>
            <p:ph type="sldNum" sz="quarter" idx="12"/>
          </p:nvPr>
        </p:nvSpPr>
        <p:spPr>
          <a:ln/>
        </p:spPr>
        <p:txBody>
          <a:bodyPr/>
          <a:lstStyle>
            <a:lvl1pPr>
              <a:defRPr/>
            </a:lvl1pPr>
          </a:lstStyle>
          <a:p>
            <a:pPr>
              <a:defRPr/>
            </a:pPr>
            <a:fld id="{B05D20C1-AF5D-4F1E-AC4A-D4F80322AC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4" name="Rectangle 6"/>
          <p:cNvSpPr>
            <a:spLocks noGrp="1" noChangeArrowheads="1"/>
          </p:cNvSpPr>
          <p:nvPr>
            <p:ph type="sldNum" sz="quarter" idx="12"/>
          </p:nvPr>
        </p:nvSpPr>
        <p:spPr>
          <a:ln/>
        </p:spPr>
        <p:txBody>
          <a:bodyPr/>
          <a:lstStyle>
            <a:lvl1pPr>
              <a:defRPr/>
            </a:lvl1pPr>
          </a:lstStyle>
          <a:p>
            <a:pPr>
              <a:defRPr/>
            </a:pPr>
            <a:fld id="{77AB7BFA-AFC0-4A84-887F-7CBAD2F60F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7" name="Rectangle 6"/>
          <p:cNvSpPr>
            <a:spLocks noGrp="1" noChangeArrowheads="1"/>
          </p:cNvSpPr>
          <p:nvPr>
            <p:ph type="sldNum" sz="quarter" idx="12"/>
          </p:nvPr>
        </p:nvSpPr>
        <p:spPr>
          <a:ln/>
        </p:spPr>
        <p:txBody>
          <a:bodyPr/>
          <a:lstStyle>
            <a:lvl1pPr>
              <a:defRPr/>
            </a:lvl1pPr>
          </a:lstStyle>
          <a:p>
            <a:pPr>
              <a:defRPr/>
            </a:pPr>
            <a:fld id="{547A6AC2-CDD3-4B96-A02D-9B753DBAF2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7" name="Rectangle 6"/>
          <p:cNvSpPr>
            <a:spLocks noGrp="1" noChangeArrowheads="1"/>
          </p:cNvSpPr>
          <p:nvPr>
            <p:ph type="sldNum" sz="quarter" idx="12"/>
          </p:nvPr>
        </p:nvSpPr>
        <p:spPr>
          <a:ln/>
        </p:spPr>
        <p:txBody>
          <a:bodyPr/>
          <a:lstStyle>
            <a:lvl1pPr>
              <a:defRPr/>
            </a:lvl1pPr>
          </a:lstStyle>
          <a:p>
            <a:pPr>
              <a:defRPr/>
            </a:pPr>
            <a:fld id="{2F44A0E7-400E-47E0-9056-73038301E4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76200"/>
            <a:ext cx="67818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sl-SI" smtClean="0"/>
              <a:t>Kliknite, če želite urediti slog naslova matrice</a:t>
            </a:r>
          </a:p>
        </p:txBody>
      </p:sp>
      <p:sp>
        <p:nvSpPr>
          <p:cNvPr id="1027" name="Rectangle 3"/>
          <p:cNvSpPr>
            <a:spLocks noGrp="1" noChangeArrowheads="1"/>
          </p:cNvSpPr>
          <p:nvPr>
            <p:ph type="body" idx="1"/>
          </p:nvPr>
        </p:nvSpPr>
        <p:spPr bwMode="auto">
          <a:xfrm>
            <a:off x="1143000" y="1219200"/>
            <a:ext cx="6781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sl-SI" smtClean="0"/>
              <a:t>Kliknite, če želite urediti sloge besedila matrice</a:t>
            </a:r>
          </a:p>
          <a:p>
            <a:pPr lvl="1"/>
            <a:r>
              <a:rPr lang="en-US" altLang="sl-SI" smtClean="0"/>
              <a:t>Druga raven</a:t>
            </a:r>
          </a:p>
          <a:p>
            <a:pPr lvl="2"/>
            <a:r>
              <a:rPr lang="en-US" altLang="sl-SI" smtClean="0"/>
              <a:t>Tretja raven</a:t>
            </a:r>
          </a:p>
          <a:p>
            <a:pPr lvl="3"/>
            <a:r>
              <a:rPr lang="en-US" altLang="sl-SI" smtClean="0"/>
              <a:t>Četrta raven</a:t>
            </a:r>
          </a:p>
          <a:p>
            <a:pPr lvl="4"/>
            <a:r>
              <a:rPr lang="en-US" altLang="sl-SI" smtClean="0"/>
              <a:t>Peta raven</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vl1pPr>
          </a:lstStyle>
          <a:p>
            <a:pPr>
              <a:defRPr/>
            </a:pPr>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vl1pPr>
          </a:lstStyle>
          <a:p>
            <a:pPr>
              <a:defRPr/>
            </a:pPr>
            <a:r>
              <a:rPr lang="en-US"/>
              <a:t>Za vsebino informacij je odgovoren Regionalni razvojni center Koper, upravljalec Lokalne akcijske skupine za območje občin Koper, Izola in Piran (LAS Istre). Organ upravljanja za Program razvoja podeželja Republike Slovenije za obdobje 2007-2013 je Ministrstvo za kmetijstvo, gozdarstvo in prehrano.  </a:t>
            </a: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vl1pPr>
          </a:lstStyle>
          <a:p>
            <a:pPr>
              <a:defRPr/>
            </a:pPr>
            <a:fld id="{179F08F7-22F1-4850-B448-4E0D130DE4DB}" type="slidenum">
              <a:rPr lang="en-US"/>
              <a:pPr>
                <a:defRPr/>
              </a:pPr>
              <a:t>‹#›</a:t>
            </a:fld>
            <a:endParaRPr lang="en-US"/>
          </a:p>
        </p:txBody>
      </p:sp>
      <p:pic>
        <p:nvPicPr>
          <p:cNvPr id="1031" name="Picture 7" descr="Glava LAS"/>
          <p:cNvPicPr>
            <a:picLocks noChangeAspect="1" noChangeArrowheads="1"/>
          </p:cNvPicPr>
          <p:nvPr userDrawn="1"/>
        </p:nvPicPr>
        <p:blipFill>
          <a:blip r:embed="rId13" cstate="print"/>
          <a:srcRect/>
          <a:stretch>
            <a:fillRect/>
          </a:stretch>
        </p:blipFill>
        <p:spPr bwMode="auto">
          <a:xfrm>
            <a:off x="106363" y="39688"/>
            <a:ext cx="8929687" cy="1012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aramond" pitchFamily="18" charset="0"/>
        </a:defRPr>
      </a:lvl2pPr>
      <a:lvl3pPr algn="l" rtl="0" eaLnBrk="0" fontAlgn="base" hangingPunct="0">
        <a:spcBef>
          <a:spcPct val="0"/>
        </a:spcBef>
        <a:spcAft>
          <a:spcPct val="0"/>
        </a:spcAft>
        <a:defRPr sz="3600">
          <a:solidFill>
            <a:srgbClr val="000000"/>
          </a:solidFill>
          <a:latin typeface="Garamond" pitchFamily="18" charset="0"/>
        </a:defRPr>
      </a:lvl3pPr>
      <a:lvl4pPr algn="l" rtl="0" eaLnBrk="0" fontAlgn="base" hangingPunct="0">
        <a:spcBef>
          <a:spcPct val="0"/>
        </a:spcBef>
        <a:spcAft>
          <a:spcPct val="0"/>
        </a:spcAft>
        <a:defRPr sz="3600">
          <a:solidFill>
            <a:srgbClr val="000000"/>
          </a:solidFill>
          <a:latin typeface="Garamond" pitchFamily="18" charset="0"/>
        </a:defRPr>
      </a:lvl4pPr>
      <a:lvl5pPr algn="l" rtl="0" eaLnBrk="0" fontAlgn="base" hangingPunct="0">
        <a:spcBef>
          <a:spcPct val="0"/>
        </a:spcBef>
        <a:spcAft>
          <a:spcPct val="0"/>
        </a:spcAft>
        <a:defRPr sz="3600">
          <a:solidFill>
            <a:srgbClr val="000000"/>
          </a:solidFill>
          <a:latin typeface="Garamond" pitchFamily="18" charset="0"/>
        </a:defRPr>
      </a:lvl5pPr>
      <a:lvl6pPr marL="457200" algn="l" rtl="0" fontAlgn="base">
        <a:spcBef>
          <a:spcPct val="0"/>
        </a:spcBef>
        <a:spcAft>
          <a:spcPct val="0"/>
        </a:spcAft>
        <a:defRPr sz="3600">
          <a:solidFill>
            <a:srgbClr val="000000"/>
          </a:solidFill>
          <a:latin typeface="Garamond" pitchFamily="18" charset="0"/>
        </a:defRPr>
      </a:lvl6pPr>
      <a:lvl7pPr marL="914400" algn="l" rtl="0" fontAlgn="base">
        <a:spcBef>
          <a:spcPct val="0"/>
        </a:spcBef>
        <a:spcAft>
          <a:spcPct val="0"/>
        </a:spcAft>
        <a:defRPr sz="3600">
          <a:solidFill>
            <a:srgbClr val="000000"/>
          </a:solidFill>
          <a:latin typeface="Garamond" pitchFamily="18" charset="0"/>
        </a:defRPr>
      </a:lvl7pPr>
      <a:lvl8pPr marL="1371600" algn="l" rtl="0" fontAlgn="base">
        <a:spcBef>
          <a:spcPct val="0"/>
        </a:spcBef>
        <a:spcAft>
          <a:spcPct val="0"/>
        </a:spcAft>
        <a:defRPr sz="3600">
          <a:solidFill>
            <a:srgbClr val="000000"/>
          </a:solidFill>
          <a:latin typeface="Garamond" pitchFamily="18" charset="0"/>
        </a:defRPr>
      </a:lvl8pPr>
      <a:lvl9pPr marL="1828800" algn="l" rtl="0" fontAlgn="base">
        <a:spcBef>
          <a:spcPct val="0"/>
        </a:spcBef>
        <a:spcAft>
          <a:spcPct val="0"/>
        </a:spcAft>
        <a:defRPr sz="3600">
          <a:solidFill>
            <a:srgbClr val="000000"/>
          </a:solidFill>
          <a:latin typeface="Garamond" pitchFamily="18"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ndrej.medved@las-istre.si"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las-istre.s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16013" y="1052513"/>
            <a:ext cx="6781800" cy="1008062"/>
          </a:xfrm>
        </p:spPr>
        <p:txBody>
          <a:bodyPr/>
          <a:lstStyle/>
          <a:p>
            <a:pPr eaLnBrk="1" hangingPunct="1"/>
            <a:r>
              <a:rPr lang="sl-SI" altLang="sl-SI" smtClean="0">
                <a:solidFill>
                  <a:srgbClr val="FF9933"/>
                </a:solidFill>
                <a:latin typeface="Verdana" pitchFamily="34" charset="0"/>
              </a:rPr>
              <a:t>  </a:t>
            </a:r>
          </a:p>
        </p:txBody>
      </p:sp>
      <p:sp>
        <p:nvSpPr>
          <p:cNvPr id="131075" name="Rectangle 3"/>
          <p:cNvSpPr>
            <a:spLocks noGrp="1" noChangeArrowheads="1"/>
          </p:cNvSpPr>
          <p:nvPr>
            <p:ph type="body" idx="1"/>
          </p:nvPr>
        </p:nvSpPr>
        <p:spPr>
          <a:xfrm>
            <a:off x="357188" y="1357313"/>
            <a:ext cx="8429625" cy="4668837"/>
          </a:xfrm>
        </p:spPr>
        <p:txBody>
          <a:bodyPr/>
          <a:lstStyle/>
          <a:p>
            <a:pPr marL="609600" indent="-609600" algn="ctr" eaLnBrk="1" hangingPunct="1">
              <a:buFontTx/>
              <a:buNone/>
              <a:defRPr/>
            </a:pPr>
            <a:endParaRPr lang="sl-SI" altLang="sl-SI" sz="3600" b="1" dirty="0" smtClean="0">
              <a:solidFill>
                <a:srgbClr val="002060"/>
              </a:solidFill>
              <a:effectLst>
                <a:outerShdw blurRad="38100" dist="38100" dir="2700000" algn="tl">
                  <a:srgbClr val="C0C0C0"/>
                </a:outerShdw>
              </a:effectLst>
              <a:latin typeface="Verdana" pitchFamily="34" charset="0"/>
            </a:endParaRPr>
          </a:p>
          <a:p>
            <a:pPr marL="609600" indent="-609600" algn="ctr" eaLnBrk="1" hangingPunct="1">
              <a:buFontTx/>
              <a:buNone/>
              <a:defRPr/>
            </a:pPr>
            <a:r>
              <a:rPr lang="sl-SI" altLang="sl-SI" sz="4400" b="1" dirty="0" smtClean="0">
                <a:solidFill>
                  <a:srgbClr val="003366"/>
                </a:solidFill>
                <a:latin typeface="Tahoma" pitchFamily="34" charset="0"/>
                <a:cs typeface="Tahoma" pitchFamily="34" charset="0"/>
              </a:rPr>
              <a:t>Predstavitev LAS Istre</a:t>
            </a:r>
          </a:p>
          <a:p>
            <a:pPr marL="609600" indent="-609600" algn="ctr" eaLnBrk="1" hangingPunct="1">
              <a:buFontTx/>
              <a:buNone/>
              <a:defRPr/>
            </a:pPr>
            <a:r>
              <a:rPr lang="sl-SI" altLang="sl-SI" sz="4400" b="1" dirty="0" smtClean="0">
                <a:solidFill>
                  <a:srgbClr val="003366"/>
                </a:solidFill>
                <a:latin typeface="Tahoma" pitchFamily="34" charset="0"/>
                <a:cs typeface="Tahoma" pitchFamily="34" charset="0"/>
              </a:rPr>
              <a:t>2014-2020</a:t>
            </a:r>
          </a:p>
          <a:p>
            <a:pPr marL="609600" indent="-609600" algn="ctr" eaLnBrk="1" hangingPunct="1">
              <a:buFontTx/>
              <a:buNone/>
              <a:defRPr/>
            </a:pPr>
            <a:r>
              <a:rPr lang="sl-SI" altLang="sl-SI" sz="2000" b="1" dirty="0" smtClean="0">
                <a:solidFill>
                  <a:srgbClr val="003366"/>
                </a:solidFill>
                <a:latin typeface="Tahoma" pitchFamily="34" charset="0"/>
                <a:cs typeface="Tahoma" pitchFamily="34" charset="0"/>
              </a:rPr>
              <a:t>Andrej Medved, predsednik LAS Istre</a:t>
            </a:r>
            <a:r>
              <a:rPr lang="sl-SI" altLang="sl-SI" sz="4400" b="1" dirty="0" smtClean="0">
                <a:solidFill>
                  <a:srgbClr val="003366"/>
                </a:solidFill>
                <a:latin typeface="Tahoma" pitchFamily="34" charset="0"/>
                <a:cs typeface="Tahoma" pitchFamily="34" charset="0"/>
              </a:rPr>
              <a:t> </a:t>
            </a:r>
            <a:endParaRPr lang="sl-SI" altLang="sl-SI" sz="1000" b="1" dirty="0" smtClean="0">
              <a:solidFill>
                <a:srgbClr val="003366"/>
              </a:solidFill>
            </a:endParaRPr>
          </a:p>
          <a:p>
            <a:pPr marL="609600" indent="-609600" algn="ctr" eaLnBrk="1" hangingPunct="1">
              <a:buFontTx/>
              <a:buNone/>
              <a:defRPr/>
            </a:pPr>
            <a:endParaRPr lang="en-US" altLang="sl-SI" b="1" dirty="0" smtClean="0">
              <a:solidFill>
                <a:srgbClr val="003366"/>
              </a:solidFill>
            </a:endParaRPr>
          </a:p>
          <a:p>
            <a:pPr marL="609600" indent="-609600" algn="ctr" eaLnBrk="1" hangingPunct="1">
              <a:buFontTx/>
              <a:buNone/>
              <a:defRPr/>
            </a:pPr>
            <a:endParaRPr lang="sl-SI" altLang="sl-SI" b="1" dirty="0" smtClean="0">
              <a:solidFill>
                <a:srgbClr val="003366"/>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600" b="1" dirty="0" smtClean="0">
              <a:solidFill>
                <a:srgbClr val="002060"/>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600" b="1" dirty="0" smtClean="0">
              <a:solidFill>
                <a:srgbClr val="002060"/>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600" b="1" dirty="0" smtClean="0">
              <a:solidFill>
                <a:srgbClr val="002060"/>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400" dirty="0" smtClean="0">
              <a:solidFill>
                <a:srgbClr val="002060"/>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400" dirty="0" smtClean="0">
              <a:solidFill>
                <a:srgbClr val="993366"/>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400" dirty="0" smtClean="0">
              <a:solidFill>
                <a:srgbClr val="993366"/>
              </a:solidFill>
              <a:effectLst>
                <a:outerShdw blurRad="38100" dist="38100" dir="2700000" algn="tl">
                  <a:srgbClr val="C0C0C0"/>
                </a:outerShdw>
              </a:effectLst>
              <a:latin typeface="Verdana" pitchFamily="34" charset="0"/>
            </a:endParaRPr>
          </a:p>
          <a:p>
            <a:pPr marL="609600" indent="-609600" algn="ctr" eaLnBrk="1" hangingPunct="1">
              <a:buFontTx/>
              <a:buNone/>
              <a:defRPr/>
            </a:pPr>
            <a:endParaRPr lang="sl-SI" altLang="sl-SI" sz="1400" dirty="0" smtClean="0">
              <a:solidFill>
                <a:srgbClr val="993366"/>
              </a:solidFill>
              <a:effectLst>
                <a:outerShdw blurRad="38100" dist="38100" dir="2700000" algn="tl">
                  <a:srgbClr val="C0C0C0"/>
                </a:outerShdw>
              </a:effectLst>
              <a:latin typeface="Verdana" pitchFamily="34" charset="0"/>
            </a:endParaRPr>
          </a:p>
        </p:txBody>
      </p:sp>
      <p:sp>
        <p:nvSpPr>
          <p:cNvPr id="4100" name="Ograda noge 3"/>
          <p:cNvSpPr>
            <a:spLocks noGrp="1"/>
          </p:cNvSpPr>
          <p:nvPr>
            <p:ph type="ftr" sz="quarter" idx="11"/>
          </p:nvPr>
        </p:nvSpPr>
        <p:spPr>
          <a:noFill/>
        </p:spPr>
        <p:txBody>
          <a:bodyPr/>
          <a:lstStyle/>
          <a:p>
            <a:r>
              <a:rPr lang="sl-SI" altLang="sl-SI" sz="1400" dirty="0" smtClean="0">
                <a:latin typeface="Tahoma" pitchFamily="34" charset="0"/>
                <a:cs typeface="Tahoma" pitchFamily="34" charset="0"/>
              </a:rPr>
              <a:t>Marezige, 30.9.2015</a:t>
            </a:r>
            <a:endParaRPr lang="en-US" altLang="sl-SI" sz="1400" dirty="0" smtClean="0">
              <a:latin typeface="Tahoma" pitchFamily="34" charset="0"/>
              <a:cs typeface="Tahoma" pitchFamily="34" charset="0"/>
            </a:endParaRPr>
          </a:p>
        </p:txBody>
      </p:sp>
      <p:pic>
        <p:nvPicPr>
          <p:cNvPr id="4101" name="Slika 5" descr="LAS_logo2011.png"/>
          <p:cNvPicPr>
            <a:picLocks noChangeAspect="1"/>
          </p:cNvPicPr>
          <p:nvPr/>
        </p:nvPicPr>
        <p:blipFill>
          <a:blip r:embed="rId2" cstate="print"/>
          <a:srcRect/>
          <a:stretch>
            <a:fillRect/>
          </a:stretch>
        </p:blipFill>
        <p:spPr bwMode="auto">
          <a:xfrm>
            <a:off x="539552" y="5013176"/>
            <a:ext cx="2303661" cy="72386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732240" y="4869160"/>
            <a:ext cx="1200150" cy="8286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491880" y="5013176"/>
            <a:ext cx="2405673" cy="7642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a:xfrm>
            <a:off x="395288" y="1341438"/>
            <a:ext cx="8137525" cy="846137"/>
          </a:xfrm>
        </p:spPr>
        <p:txBody>
          <a:bodyPr/>
          <a:lstStyle/>
          <a:p>
            <a:pPr marL="742950" indent="-742950"/>
            <a:r>
              <a:rPr lang="sl-SI" altLang="sl-SI" b="1" smtClean="0">
                <a:latin typeface="Tahoma" pitchFamily="34" charset="0"/>
                <a:cs typeface="Tahoma" pitchFamily="34" charset="0"/>
              </a:rPr>
              <a:t>3. Vizija dela LAS Istre 2014-2020</a:t>
            </a:r>
          </a:p>
        </p:txBody>
      </p:sp>
      <p:sp>
        <p:nvSpPr>
          <p:cNvPr id="13315" name="Ograda vsebine 2"/>
          <p:cNvSpPr>
            <a:spLocks noGrp="1"/>
          </p:cNvSpPr>
          <p:nvPr>
            <p:ph idx="1"/>
          </p:nvPr>
        </p:nvSpPr>
        <p:spPr>
          <a:xfrm>
            <a:off x="714375" y="2500313"/>
            <a:ext cx="7715250" cy="3443287"/>
          </a:xfrm>
        </p:spPr>
        <p:txBody>
          <a:bodyPr/>
          <a:lstStyle/>
          <a:p>
            <a:r>
              <a:rPr lang="sl-SI" smtClean="0">
                <a:latin typeface="Tahoma" pitchFamily="34" charset="0"/>
                <a:cs typeface="Tahoma" pitchFamily="34" charset="0"/>
              </a:rPr>
              <a:t>LAS Istre moramo videti kot priložnost združevanja deležnikov na podeželju ter krepitev identitete, skupne ponudbe ter razvoja podeželja, ter ob hkratnem doseganju zastavljenih ciljev EU na področju podnebnih sprememb, skrbi za okolje in spodbujanju inovacij.</a:t>
            </a:r>
          </a:p>
        </p:txBody>
      </p:sp>
      <p:pic>
        <p:nvPicPr>
          <p:cNvPr id="13316" name="Slika 3"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a:xfrm>
            <a:off x="395288" y="1341438"/>
            <a:ext cx="8137525" cy="846137"/>
          </a:xfrm>
        </p:spPr>
        <p:txBody>
          <a:bodyPr/>
          <a:lstStyle/>
          <a:p>
            <a:pPr marL="742950" indent="-742950"/>
            <a:r>
              <a:rPr lang="sl-SI" altLang="sl-SI" b="1" smtClean="0">
                <a:latin typeface="Tahoma" pitchFamily="34" charset="0"/>
                <a:cs typeface="Tahoma" pitchFamily="34" charset="0"/>
              </a:rPr>
              <a:t>3. Vizija dela LAS Istre 2014-2020</a:t>
            </a:r>
          </a:p>
        </p:txBody>
      </p:sp>
      <p:sp>
        <p:nvSpPr>
          <p:cNvPr id="14339" name="Ograda vsebine 2"/>
          <p:cNvSpPr>
            <a:spLocks noGrp="1"/>
          </p:cNvSpPr>
          <p:nvPr>
            <p:ph idx="1"/>
          </p:nvPr>
        </p:nvSpPr>
        <p:spPr>
          <a:xfrm>
            <a:off x="755650" y="2708275"/>
            <a:ext cx="7715250" cy="2881313"/>
          </a:xfrm>
        </p:spPr>
        <p:txBody>
          <a:bodyPr/>
          <a:lstStyle/>
          <a:p>
            <a:pPr marL="514350" indent="-514350">
              <a:buFont typeface="Garamond" pitchFamily="18" charset="0"/>
              <a:buAutoNum type="arabicPeriod"/>
            </a:pPr>
            <a:r>
              <a:rPr lang="sl-SI" sz="3200" smtClean="0">
                <a:latin typeface="Tahoma" pitchFamily="34" charset="0"/>
                <a:cs typeface="Tahoma" pitchFamily="34" charset="0"/>
              </a:rPr>
              <a:t>Aktivno upravljanje in članstvo v LAS</a:t>
            </a:r>
          </a:p>
          <a:p>
            <a:pPr marL="514350" indent="-514350">
              <a:buFont typeface="Garamond" pitchFamily="18" charset="0"/>
              <a:buAutoNum type="arabicPeriod"/>
            </a:pPr>
            <a:r>
              <a:rPr lang="sl-SI" sz="3200" smtClean="0">
                <a:latin typeface="Tahoma" pitchFamily="34" charset="0"/>
                <a:cs typeface="Tahoma" pitchFamily="34" charset="0"/>
              </a:rPr>
              <a:t>Sodelovanje na ravni LAS in med sosednjimi LAS</a:t>
            </a:r>
          </a:p>
          <a:p>
            <a:pPr marL="514350" indent="-514350">
              <a:buFont typeface="Garamond" pitchFamily="18" charset="0"/>
              <a:buAutoNum type="arabicPeriod"/>
            </a:pPr>
            <a:r>
              <a:rPr lang="sl-SI" sz="3200" smtClean="0">
                <a:latin typeface="Tahoma" pitchFamily="34" charset="0"/>
                <a:cs typeface="Tahoma" pitchFamily="34" charset="0"/>
              </a:rPr>
              <a:t>Prispevati k ustvarjanju destinacije Istre</a:t>
            </a:r>
          </a:p>
        </p:txBody>
      </p:sp>
      <p:pic>
        <p:nvPicPr>
          <p:cNvPr id="14340" name="Slika 3"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2"/>
          <p:cNvSpPr>
            <a:spLocks noGrp="1"/>
          </p:cNvSpPr>
          <p:nvPr>
            <p:ph idx="1"/>
          </p:nvPr>
        </p:nvSpPr>
        <p:spPr>
          <a:xfrm>
            <a:off x="714375" y="2500313"/>
            <a:ext cx="7715250" cy="3443287"/>
          </a:xfrm>
        </p:spPr>
        <p:txBody>
          <a:bodyPr/>
          <a:lstStyle/>
          <a:p>
            <a:endParaRPr lang="sl-SI" smtClean="0"/>
          </a:p>
        </p:txBody>
      </p:sp>
      <p:sp>
        <p:nvSpPr>
          <p:cNvPr id="15363" name="Naslov 3"/>
          <p:cNvSpPr>
            <a:spLocks noGrp="1"/>
          </p:cNvSpPr>
          <p:nvPr>
            <p:ph type="title"/>
          </p:nvPr>
        </p:nvSpPr>
        <p:spPr/>
        <p:txBody>
          <a:bodyPr/>
          <a:lstStyle/>
          <a:p>
            <a:endParaRPr lang="sl-SI" smtClean="0"/>
          </a:p>
        </p:txBody>
      </p:sp>
      <p:pic>
        <p:nvPicPr>
          <p:cNvPr id="15364" name="Picture 2"/>
          <p:cNvPicPr>
            <a:picLocks noChangeAspect="1" noChangeArrowheads="1"/>
          </p:cNvPicPr>
          <p:nvPr/>
        </p:nvPicPr>
        <p:blipFill>
          <a:blip r:embed="rId2" cstate="print"/>
          <a:srcRect l="9950" t="13274" r="11685" b="8185"/>
          <a:stretch>
            <a:fillRect/>
          </a:stretch>
        </p:blipFill>
        <p:spPr bwMode="auto">
          <a:xfrm>
            <a:off x="0" y="1428750"/>
            <a:ext cx="9144000" cy="5153025"/>
          </a:xfrm>
          <a:prstGeom prst="rect">
            <a:avLst/>
          </a:prstGeom>
          <a:noFill/>
          <a:ln w="9525">
            <a:noFill/>
            <a:miter lim="800000"/>
            <a:headEnd/>
            <a:tailEnd/>
          </a:ln>
        </p:spPr>
      </p:pic>
      <p:sp>
        <p:nvSpPr>
          <p:cNvPr id="15365" name="PoljeZBesedilom 5"/>
          <p:cNvSpPr txBox="1">
            <a:spLocks noChangeArrowheads="1"/>
          </p:cNvSpPr>
          <p:nvPr/>
        </p:nvSpPr>
        <p:spPr bwMode="auto">
          <a:xfrm>
            <a:off x="2700338" y="5876925"/>
            <a:ext cx="3816350" cy="461963"/>
          </a:xfrm>
          <a:prstGeom prst="rect">
            <a:avLst/>
          </a:prstGeom>
          <a:noFill/>
          <a:ln w="9525">
            <a:noFill/>
            <a:miter lim="800000"/>
            <a:headEnd/>
            <a:tailEnd/>
          </a:ln>
        </p:spPr>
        <p:txBody>
          <a:bodyPr>
            <a:spAutoFit/>
          </a:bodyPr>
          <a:lstStyle/>
          <a:p>
            <a:r>
              <a:rPr lang="sl-SI" b="1">
                <a:hlinkClick r:id="rId3"/>
              </a:rPr>
              <a:t>andrej.medved@las-istre.si</a:t>
            </a:r>
            <a:r>
              <a:rPr lang="sl-SI" b="1"/>
              <a:t> </a:t>
            </a:r>
          </a:p>
        </p:txBody>
      </p:sp>
      <p:sp>
        <p:nvSpPr>
          <p:cNvPr id="15366" name="PoljeZBesedilom 5"/>
          <p:cNvSpPr txBox="1">
            <a:spLocks noChangeArrowheads="1"/>
          </p:cNvSpPr>
          <p:nvPr/>
        </p:nvSpPr>
        <p:spPr bwMode="auto">
          <a:xfrm>
            <a:off x="2987675" y="5373688"/>
            <a:ext cx="3357563" cy="461962"/>
          </a:xfrm>
          <a:prstGeom prst="rect">
            <a:avLst/>
          </a:prstGeom>
          <a:noFill/>
          <a:ln w="9525">
            <a:noFill/>
            <a:miter lim="800000"/>
            <a:headEnd/>
            <a:tailEnd/>
          </a:ln>
        </p:spPr>
        <p:txBody>
          <a:bodyPr>
            <a:spAutoFit/>
          </a:bodyPr>
          <a:lstStyle/>
          <a:p>
            <a:r>
              <a:rPr lang="sl-SI" b="1">
                <a:hlinkClick r:id="rId4"/>
              </a:rPr>
              <a:t>http://www.las-istre.si</a:t>
            </a:r>
            <a:r>
              <a:rPr lang="sl-SI" b="1"/>
              <a:t> </a:t>
            </a:r>
          </a:p>
        </p:txBody>
      </p:sp>
      <p:pic>
        <p:nvPicPr>
          <p:cNvPr id="15367" name="Slika 6" descr="LAS_logo2011.png"/>
          <p:cNvPicPr>
            <a:picLocks noChangeAspect="1"/>
          </p:cNvPicPr>
          <p:nvPr/>
        </p:nvPicPr>
        <p:blipFill>
          <a:blip r:embed="rId5"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4"/>
          <p:cNvSpPr>
            <a:spLocks noGrp="1"/>
          </p:cNvSpPr>
          <p:nvPr>
            <p:ph type="title"/>
          </p:nvPr>
        </p:nvSpPr>
        <p:spPr/>
        <p:txBody>
          <a:bodyPr/>
          <a:lstStyle/>
          <a:p>
            <a:endParaRPr lang="sl-SI" smtClean="0"/>
          </a:p>
        </p:txBody>
      </p:sp>
      <p:pic>
        <p:nvPicPr>
          <p:cNvPr id="5123" name="Slika 4" descr="Smarje.jpg"/>
          <p:cNvPicPr>
            <a:picLocks noChangeAspect="1"/>
          </p:cNvPicPr>
          <p:nvPr/>
        </p:nvPicPr>
        <p:blipFill>
          <a:blip r:embed="rId2" cstate="print"/>
          <a:srcRect t="4201" b="13251"/>
          <a:stretch>
            <a:fillRect/>
          </a:stretch>
        </p:blipFill>
        <p:spPr bwMode="auto">
          <a:xfrm>
            <a:off x="0" y="1196975"/>
            <a:ext cx="9144000" cy="5661025"/>
          </a:xfrm>
          <a:prstGeom prst="rect">
            <a:avLst/>
          </a:prstGeom>
          <a:noFill/>
          <a:ln w="9525">
            <a:noFill/>
            <a:miter lim="800000"/>
            <a:headEnd/>
            <a:tailEnd/>
          </a:ln>
        </p:spPr>
      </p:pic>
      <p:pic>
        <p:nvPicPr>
          <p:cNvPr id="5124" name="Slika 5" descr="LAS_logo2011.png"/>
          <p:cNvPicPr>
            <a:picLocks noChangeAspect="1"/>
          </p:cNvPicPr>
          <p:nvPr/>
        </p:nvPicPr>
        <p:blipFill>
          <a:blip r:embed="rId3"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p:nvPr>
        </p:nvSpPr>
        <p:spPr>
          <a:xfrm>
            <a:off x="785813" y="1000125"/>
            <a:ext cx="7138987" cy="1066800"/>
          </a:xfrm>
        </p:spPr>
        <p:txBody>
          <a:bodyPr/>
          <a:lstStyle/>
          <a:p>
            <a:r>
              <a:rPr lang="sl-SI" b="1" u="sng" smtClean="0">
                <a:latin typeface="Tahoma" pitchFamily="34" charset="0"/>
                <a:cs typeface="Tahoma" pitchFamily="34" charset="0"/>
              </a:rPr>
              <a:t>Vsebina predstavitve</a:t>
            </a:r>
          </a:p>
        </p:txBody>
      </p:sp>
      <p:sp>
        <p:nvSpPr>
          <p:cNvPr id="3" name="Ograda vsebine 2"/>
          <p:cNvSpPr>
            <a:spLocks noGrp="1"/>
          </p:cNvSpPr>
          <p:nvPr>
            <p:ph idx="1"/>
          </p:nvPr>
        </p:nvSpPr>
        <p:spPr>
          <a:xfrm>
            <a:off x="714375" y="2500313"/>
            <a:ext cx="7715250" cy="3443287"/>
          </a:xfrm>
        </p:spPr>
        <p:txBody>
          <a:bodyPr/>
          <a:lstStyle/>
          <a:p>
            <a:pPr marL="742950" indent="-742950">
              <a:spcBef>
                <a:spcPct val="0"/>
              </a:spcBef>
              <a:buFont typeface="+mj-lt"/>
              <a:buAutoNum type="arabicPeriod"/>
              <a:defRPr/>
            </a:pPr>
            <a:r>
              <a:rPr lang="sl-SI" altLang="sl-SI" sz="3200" dirty="0" smtClean="0">
                <a:latin typeface="Tahoma" pitchFamily="34" charset="0"/>
                <a:ea typeface="Tahoma" pitchFamily="34" charset="0"/>
                <a:cs typeface="Tahoma" pitchFamily="34" charset="0"/>
              </a:rPr>
              <a:t>Predstavitev vzpostavitve LAS Istre</a:t>
            </a:r>
          </a:p>
          <a:p>
            <a:pPr marL="742950" indent="-742950">
              <a:spcBef>
                <a:spcPct val="0"/>
              </a:spcBef>
              <a:buFont typeface="+mj-lt"/>
              <a:buAutoNum type="arabicPeriod"/>
              <a:defRPr/>
            </a:pPr>
            <a:r>
              <a:rPr lang="sl-SI" altLang="sl-SI" sz="3200" dirty="0" smtClean="0">
                <a:latin typeface="Tahoma" pitchFamily="34" charset="0"/>
                <a:ea typeface="Tahoma" pitchFamily="34" charset="0"/>
                <a:cs typeface="Tahoma" pitchFamily="34" charset="0"/>
              </a:rPr>
              <a:t>Aktivnosti za pripravo Strategije lokalnega razvoja </a:t>
            </a:r>
          </a:p>
          <a:p>
            <a:pPr marL="742950" indent="-742950">
              <a:spcBef>
                <a:spcPct val="0"/>
              </a:spcBef>
              <a:buFont typeface="+mj-lt"/>
              <a:buAutoNum type="arabicPeriod"/>
              <a:defRPr/>
            </a:pPr>
            <a:r>
              <a:rPr lang="sl-SI" altLang="sl-SI" sz="3200" dirty="0" smtClean="0">
                <a:latin typeface="Tahoma" pitchFamily="34" charset="0"/>
                <a:ea typeface="Tahoma" pitchFamily="34" charset="0"/>
                <a:cs typeface="Tahoma" pitchFamily="34" charset="0"/>
              </a:rPr>
              <a:t>Vizija dela LAS Istre 2014-2020</a:t>
            </a:r>
          </a:p>
          <a:p>
            <a:pPr>
              <a:defRPr/>
            </a:pPr>
            <a:endParaRPr lang="sl-SI" dirty="0"/>
          </a:p>
        </p:txBody>
      </p:sp>
      <p:pic>
        <p:nvPicPr>
          <p:cNvPr id="6148" name="Slika 3"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p:nvPr>
        </p:nvSpPr>
        <p:spPr>
          <a:xfrm>
            <a:off x="539750" y="1196975"/>
            <a:ext cx="7920038" cy="1066800"/>
          </a:xfrm>
        </p:spPr>
        <p:txBody>
          <a:bodyPr/>
          <a:lstStyle/>
          <a:p>
            <a:r>
              <a:rPr lang="sl-SI" altLang="sl-SI" b="1" smtClean="0">
                <a:latin typeface="Tahoma" pitchFamily="34" charset="0"/>
                <a:cs typeface="Tahoma" pitchFamily="34" charset="0"/>
              </a:rPr>
              <a:t>1. Predstavitev vzpostavitve LAS Istre</a:t>
            </a:r>
            <a:endParaRPr lang="sl-SI" b="1" u="sng" smtClean="0">
              <a:latin typeface="Tahoma" pitchFamily="34" charset="0"/>
              <a:cs typeface="Tahoma" pitchFamily="34" charset="0"/>
            </a:endParaRPr>
          </a:p>
        </p:txBody>
      </p:sp>
      <p:sp>
        <p:nvSpPr>
          <p:cNvPr id="7171" name="Ograda vsebine 2"/>
          <p:cNvSpPr>
            <a:spLocks noGrp="1"/>
          </p:cNvSpPr>
          <p:nvPr>
            <p:ph idx="1"/>
          </p:nvPr>
        </p:nvSpPr>
        <p:spPr>
          <a:xfrm>
            <a:off x="714375" y="2500313"/>
            <a:ext cx="7715250" cy="3443287"/>
          </a:xfrm>
        </p:spPr>
        <p:txBody>
          <a:bodyPr/>
          <a:lstStyle/>
          <a:p>
            <a:r>
              <a:rPr lang="sl-SI" smtClean="0">
                <a:latin typeface="Tahoma" pitchFamily="34" charset="0"/>
                <a:cs typeface="Tahoma" pitchFamily="34" charset="0"/>
              </a:rPr>
              <a:t>Javni poziv za včlanitev v LAS preko RRC Koper, objava pristopne izjave (avgust 2015)</a:t>
            </a:r>
          </a:p>
          <a:p>
            <a:r>
              <a:rPr lang="sl-SI" smtClean="0">
                <a:latin typeface="Tahoma" pitchFamily="34" charset="0"/>
                <a:cs typeface="Tahoma" pitchFamily="34" charset="0"/>
              </a:rPr>
              <a:t>Ustanovna Skupščina LAS, petek 18.9.2015</a:t>
            </a:r>
          </a:p>
          <a:p>
            <a:r>
              <a:rPr lang="sl-SI" smtClean="0">
                <a:latin typeface="Tahoma" pitchFamily="34" charset="0"/>
                <a:cs typeface="Tahoma" pitchFamily="34" charset="0"/>
              </a:rPr>
              <a:t>Več kot 100 ustanovnih članov</a:t>
            </a:r>
          </a:p>
          <a:p>
            <a:r>
              <a:rPr lang="sl-SI" smtClean="0">
                <a:latin typeface="Tahoma" pitchFamily="34" charset="0"/>
                <a:cs typeface="Tahoma" pitchFamily="34" charset="0"/>
              </a:rPr>
              <a:t>Potrjeni skupni organi OAS + LAS: Upravni odbor, Nadzorni odbor, predsednik, podpredsednik</a:t>
            </a:r>
          </a:p>
          <a:p>
            <a:r>
              <a:rPr lang="sl-SI" smtClean="0">
                <a:latin typeface="Tahoma" pitchFamily="34" charset="0"/>
                <a:cs typeface="Tahoma" pitchFamily="34" charset="0"/>
              </a:rPr>
              <a:t>Izbran Vodilni partner RRC Koper</a:t>
            </a:r>
          </a:p>
        </p:txBody>
      </p:sp>
      <p:pic>
        <p:nvPicPr>
          <p:cNvPr id="7172" name="Slika 3"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a:xfrm>
            <a:off x="642938" y="1143000"/>
            <a:ext cx="7929562" cy="781050"/>
          </a:xfrm>
        </p:spPr>
        <p:txBody>
          <a:bodyPr/>
          <a:lstStyle/>
          <a:p>
            <a:r>
              <a:rPr lang="sl-SI" sz="2800" b="1" smtClean="0">
                <a:latin typeface="Tahoma" pitchFamily="34" charset="0"/>
                <a:cs typeface="Tahoma" pitchFamily="34" charset="0"/>
              </a:rPr>
              <a:t>Upravni odbor </a:t>
            </a:r>
            <a:r>
              <a:rPr lang="sl-SI" sz="2800" smtClean="0">
                <a:latin typeface="Tahoma" pitchFamily="34" charset="0"/>
                <a:cs typeface="Tahoma" pitchFamily="34" charset="0"/>
              </a:rPr>
              <a:t>(11 članov, predstavnikov):</a:t>
            </a:r>
            <a:endParaRPr lang="sl-SI" sz="2800" b="1" u="sng" smtClean="0">
              <a:latin typeface="Tahoma" pitchFamily="34" charset="0"/>
              <a:cs typeface="Tahoma" pitchFamily="34" charset="0"/>
            </a:endParaRPr>
          </a:p>
        </p:txBody>
      </p:sp>
      <p:sp>
        <p:nvSpPr>
          <p:cNvPr id="8195" name="Ograda vsebine 2"/>
          <p:cNvSpPr>
            <a:spLocks noGrp="1"/>
          </p:cNvSpPr>
          <p:nvPr>
            <p:ph idx="1"/>
          </p:nvPr>
        </p:nvSpPr>
        <p:spPr>
          <a:xfrm>
            <a:off x="714375" y="2286000"/>
            <a:ext cx="7715250" cy="3443288"/>
          </a:xfrm>
        </p:spPr>
        <p:txBody>
          <a:bodyPr/>
          <a:lstStyle/>
          <a:p>
            <a:r>
              <a:rPr lang="sl-SI" sz="2000" smtClean="0">
                <a:latin typeface="Tahoma" pitchFamily="34" charset="0"/>
                <a:cs typeface="Tahoma" pitchFamily="34" charset="0"/>
              </a:rPr>
              <a:t>Tamara Kozlovič, za Mestno občino Koper</a:t>
            </a:r>
          </a:p>
          <a:p>
            <a:r>
              <a:rPr lang="sl-SI" sz="2000" smtClean="0">
                <a:latin typeface="Tahoma" pitchFamily="34" charset="0"/>
                <a:cs typeface="Tahoma" pitchFamily="34" charset="0"/>
              </a:rPr>
              <a:t>Barbara Švagelj, za občino Ankaran</a:t>
            </a:r>
          </a:p>
          <a:p>
            <a:r>
              <a:rPr lang="sl-SI" sz="2000" smtClean="0">
                <a:latin typeface="Tahoma" pitchFamily="34" charset="0"/>
                <a:cs typeface="Tahoma" pitchFamily="34" charset="0"/>
              </a:rPr>
              <a:t>Edi Grbec, za občino Izola</a:t>
            </a:r>
          </a:p>
          <a:p>
            <a:r>
              <a:rPr lang="sl-SI" sz="2000" smtClean="0">
                <a:latin typeface="Tahoma" pitchFamily="34" charset="0"/>
                <a:cs typeface="Tahoma" pitchFamily="34" charset="0"/>
              </a:rPr>
              <a:t>Denis Goja, za občino Piran</a:t>
            </a:r>
          </a:p>
          <a:p>
            <a:r>
              <a:rPr lang="sl-SI" sz="2000" smtClean="0">
                <a:latin typeface="Tahoma" pitchFamily="34" charset="0"/>
                <a:cs typeface="Tahoma" pitchFamily="34" charset="0"/>
              </a:rPr>
              <a:t>Tomaž Može, za gospodarski sektor </a:t>
            </a:r>
          </a:p>
          <a:p>
            <a:r>
              <a:rPr lang="sl-SI" sz="2000" smtClean="0">
                <a:latin typeface="Tahoma" pitchFamily="34" charset="0"/>
                <a:cs typeface="Tahoma" pitchFamily="34" charset="0"/>
              </a:rPr>
              <a:t>Robert Fakin, za kmetijski sektor </a:t>
            </a:r>
          </a:p>
          <a:p>
            <a:r>
              <a:rPr lang="sl-SI" sz="2000" smtClean="0">
                <a:latin typeface="Tahoma" pitchFamily="34" charset="0"/>
                <a:cs typeface="Tahoma" pitchFamily="34" charset="0"/>
              </a:rPr>
              <a:t>Patricija Gržinič, za turistični sektor</a:t>
            </a:r>
          </a:p>
          <a:p>
            <a:r>
              <a:rPr lang="sl-SI" sz="2000" smtClean="0">
                <a:latin typeface="Tahoma" pitchFamily="34" charset="0"/>
                <a:cs typeface="Tahoma" pitchFamily="34" charset="0"/>
              </a:rPr>
              <a:t>Bojan Mevlja, na nevladni sektor</a:t>
            </a:r>
          </a:p>
          <a:p>
            <a:r>
              <a:rPr lang="sl-SI" sz="2000" smtClean="0">
                <a:latin typeface="Tahoma" pitchFamily="34" charset="0"/>
                <a:cs typeface="Tahoma" pitchFamily="34" charset="0"/>
              </a:rPr>
              <a:t>Andrej Medved, za nevladni sektor</a:t>
            </a:r>
          </a:p>
          <a:p>
            <a:r>
              <a:rPr lang="sl-SI" sz="2000" smtClean="0">
                <a:latin typeface="Tahoma" pitchFamily="34" charset="0"/>
                <a:cs typeface="Tahoma" pitchFamily="34" charset="0"/>
              </a:rPr>
              <a:t>Silvano Radin, za ribiški sektor</a:t>
            </a:r>
          </a:p>
          <a:p>
            <a:r>
              <a:rPr lang="sl-SI" sz="2000" smtClean="0">
                <a:latin typeface="Tahoma" pitchFamily="34" charset="0"/>
                <a:cs typeface="Tahoma" pitchFamily="34" charset="0"/>
              </a:rPr>
              <a:t>Mitja Petrič, za ribiški sektor</a:t>
            </a:r>
          </a:p>
        </p:txBody>
      </p:sp>
      <p:sp>
        <p:nvSpPr>
          <p:cNvPr id="8196" name="PoljeZBesedilom 3"/>
          <p:cNvSpPr txBox="1">
            <a:spLocks noChangeArrowheads="1"/>
          </p:cNvSpPr>
          <p:nvPr/>
        </p:nvSpPr>
        <p:spPr bwMode="auto">
          <a:xfrm>
            <a:off x="5643563" y="4714875"/>
            <a:ext cx="3143250" cy="1631950"/>
          </a:xfrm>
          <a:prstGeom prst="rect">
            <a:avLst/>
          </a:prstGeom>
          <a:noFill/>
          <a:ln w="9525">
            <a:noFill/>
            <a:miter lim="800000"/>
            <a:headEnd/>
            <a:tailEnd/>
          </a:ln>
        </p:spPr>
        <p:txBody>
          <a:bodyPr>
            <a:spAutoFit/>
          </a:bodyPr>
          <a:lstStyle/>
          <a:p>
            <a:r>
              <a:rPr lang="sv-SE" sz="2000" i="1">
                <a:latin typeface="Tahoma" pitchFamily="34" charset="0"/>
                <a:cs typeface="Tahoma" pitchFamily="34" charset="0"/>
              </a:rPr>
              <a:t>Predsednik LAS Istre: </a:t>
            </a:r>
            <a:r>
              <a:rPr lang="sv-SE" sz="2000" b="1">
                <a:latin typeface="Tahoma" pitchFamily="34" charset="0"/>
                <a:cs typeface="Tahoma" pitchFamily="34" charset="0"/>
              </a:rPr>
              <a:t>Andrej Medved</a:t>
            </a:r>
            <a:endParaRPr lang="sl-SI" sz="2000" b="1">
              <a:latin typeface="Tahoma" pitchFamily="34" charset="0"/>
              <a:cs typeface="Tahoma" pitchFamily="34" charset="0"/>
            </a:endParaRPr>
          </a:p>
          <a:p>
            <a:endParaRPr lang="sv-SE" sz="2000" b="1">
              <a:latin typeface="Tahoma" pitchFamily="34" charset="0"/>
              <a:cs typeface="Tahoma" pitchFamily="34" charset="0"/>
            </a:endParaRPr>
          </a:p>
          <a:p>
            <a:r>
              <a:rPr lang="sv-SE" sz="2000" i="1">
                <a:latin typeface="Tahoma" pitchFamily="34" charset="0"/>
                <a:cs typeface="Tahoma" pitchFamily="34" charset="0"/>
              </a:rPr>
              <a:t>Podpredsednik LAS Istre: </a:t>
            </a:r>
            <a:r>
              <a:rPr lang="sv-SE" sz="2000" b="1">
                <a:latin typeface="Tahoma" pitchFamily="34" charset="0"/>
                <a:cs typeface="Tahoma" pitchFamily="34" charset="0"/>
              </a:rPr>
              <a:t>Mitja Petrič</a:t>
            </a:r>
          </a:p>
        </p:txBody>
      </p:sp>
      <p:pic>
        <p:nvPicPr>
          <p:cNvPr id="8197" name="Slika 4"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a:xfrm>
            <a:off x="714375" y="1214438"/>
            <a:ext cx="7429500" cy="1066800"/>
          </a:xfrm>
        </p:spPr>
        <p:txBody>
          <a:bodyPr/>
          <a:lstStyle/>
          <a:p>
            <a:pPr marL="742950" indent="-742950"/>
            <a:r>
              <a:rPr lang="sl-SI" altLang="sl-SI" b="1" smtClean="0">
                <a:latin typeface="Tahoma" pitchFamily="34" charset="0"/>
                <a:cs typeface="Tahoma" pitchFamily="34" charset="0"/>
              </a:rPr>
              <a:t>2. Aktivnosti za pripravo Strategije lokalnega razvoja </a:t>
            </a:r>
          </a:p>
        </p:txBody>
      </p:sp>
      <p:sp>
        <p:nvSpPr>
          <p:cNvPr id="9219" name="Ograda vsebine 2"/>
          <p:cNvSpPr>
            <a:spLocks noGrp="1"/>
          </p:cNvSpPr>
          <p:nvPr>
            <p:ph idx="1"/>
          </p:nvPr>
        </p:nvSpPr>
        <p:spPr>
          <a:xfrm>
            <a:off x="755650" y="2420938"/>
            <a:ext cx="7715250" cy="3443287"/>
          </a:xfrm>
        </p:spPr>
        <p:txBody>
          <a:bodyPr/>
          <a:lstStyle/>
          <a:p>
            <a:r>
              <a:rPr lang="sl-SI" smtClean="0">
                <a:latin typeface="Tahoma" pitchFamily="34" charset="0"/>
                <a:cs typeface="Tahoma" pitchFamily="34" charset="0"/>
              </a:rPr>
              <a:t>Imenovana delovna skupina s sodelovanjem RRC Koper (upravljalec LAS 2007-2013)</a:t>
            </a:r>
          </a:p>
          <a:p>
            <a:r>
              <a:rPr lang="sl-SI" smtClean="0">
                <a:latin typeface="Tahoma" pitchFamily="34" charset="0"/>
                <a:cs typeface="Tahoma" pitchFamily="34" charset="0"/>
              </a:rPr>
              <a:t>Struktura predpisana z Uredbo CLLD</a:t>
            </a:r>
          </a:p>
          <a:p>
            <a:r>
              <a:rPr lang="sl-SI" smtClean="0">
                <a:latin typeface="Tahoma" pitchFamily="34" charset="0"/>
                <a:cs typeface="Tahoma" pitchFamily="34" charset="0"/>
              </a:rPr>
              <a:t>Realni rok oddaje vloge za ustanovitev na Ministrstvo je 31.1.2016 (drugi rok)</a:t>
            </a:r>
          </a:p>
          <a:p>
            <a:r>
              <a:rPr lang="sl-SI" smtClean="0">
                <a:latin typeface="Tahoma" pitchFamily="34" charset="0"/>
                <a:cs typeface="Tahoma" pitchFamily="34" charset="0"/>
              </a:rPr>
              <a:t>Delavnice v teku za podeželje in ribiče (4 delavnice)</a:t>
            </a:r>
          </a:p>
          <a:p>
            <a:r>
              <a:rPr lang="sl-SI" smtClean="0">
                <a:latin typeface="Tahoma" pitchFamily="34" charset="0"/>
                <a:cs typeface="Tahoma" pitchFamily="34" charset="0"/>
              </a:rPr>
              <a:t>Objava poziva za predložitev predlogov projektnih vsebin</a:t>
            </a:r>
          </a:p>
        </p:txBody>
      </p:sp>
      <p:pic>
        <p:nvPicPr>
          <p:cNvPr id="9220" name="Slika 3"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p:cNvSpPr>
            <a:spLocks noGrp="1"/>
          </p:cNvSpPr>
          <p:nvPr>
            <p:ph idx="1"/>
          </p:nvPr>
        </p:nvSpPr>
        <p:spPr>
          <a:xfrm>
            <a:off x="714375" y="2500313"/>
            <a:ext cx="7715250" cy="3443287"/>
          </a:xfrm>
        </p:spPr>
        <p:txBody>
          <a:bodyPr/>
          <a:lstStyle/>
          <a:p>
            <a:endParaRPr lang="sl-SI" smtClean="0"/>
          </a:p>
        </p:txBody>
      </p:sp>
      <p:sp>
        <p:nvSpPr>
          <p:cNvPr id="10243" name="Naslov 3"/>
          <p:cNvSpPr>
            <a:spLocks noGrp="1"/>
          </p:cNvSpPr>
          <p:nvPr>
            <p:ph type="title"/>
          </p:nvPr>
        </p:nvSpPr>
        <p:spPr/>
        <p:txBody>
          <a:bodyPr/>
          <a:lstStyle/>
          <a:p>
            <a:endParaRPr lang="en-AU" smtClean="0"/>
          </a:p>
        </p:txBody>
      </p:sp>
      <p:pic>
        <p:nvPicPr>
          <p:cNvPr id="10244" name="Picture 4"/>
          <p:cNvPicPr>
            <a:picLocks noChangeAspect="1" noChangeArrowheads="1"/>
          </p:cNvPicPr>
          <p:nvPr/>
        </p:nvPicPr>
        <p:blipFill>
          <a:blip r:embed="rId2" cstate="print"/>
          <a:srcRect l="14897" t="6305" r="15585" b="5418"/>
          <a:stretch>
            <a:fillRect/>
          </a:stretch>
        </p:blipFill>
        <p:spPr bwMode="auto">
          <a:xfrm>
            <a:off x="395288" y="1125538"/>
            <a:ext cx="8026400" cy="5732462"/>
          </a:xfrm>
          <a:prstGeom prst="rect">
            <a:avLst/>
          </a:prstGeom>
          <a:noFill/>
          <a:ln w="9525">
            <a:noFill/>
            <a:miter lim="800000"/>
            <a:headEnd/>
            <a:tailEnd/>
          </a:ln>
        </p:spPr>
      </p:pic>
      <p:pic>
        <p:nvPicPr>
          <p:cNvPr id="10245" name="Slika 8" descr="LAS_logo2011.png"/>
          <p:cNvPicPr>
            <a:picLocks noChangeAspect="1"/>
          </p:cNvPicPr>
          <p:nvPr/>
        </p:nvPicPr>
        <p:blipFill>
          <a:blip r:embed="rId3"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2"/>
          <p:cNvSpPr>
            <a:spLocks noGrp="1"/>
          </p:cNvSpPr>
          <p:nvPr>
            <p:ph idx="1"/>
          </p:nvPr>
        </p:nvSpPr>
        <p:spPr>
          <a:xfrm>
            <a:off x="714375" y="2500313"/>
            <a:ext cx="7715250" cy="3443287"/>
          </a:xfrm>
        </p:spPr>
        <p:txBody>
          <a:bodyPr/>
          <a:lstStyle/>
          <a:p>
            <a:endParaRPr lang="sl-SI" smtClean="0"/>
          </a:p>
        </p:txBody>
      </p:sp>
      <p:sp>
        <p:nvSpPr>
          <p:cNvPr id="11267" name="Naslov 3"/>
          <p:cNvSpPr>
            <a:spLocks noGrp="1"/>
          </p:cNvSpPr>
          <p:nvPr>
            <p:ph type="title"/>
          </p:nvPr>
        </p:nvSpPr>
        <p:spPr/>
        <p:txBody>
          <a:bodyPr/>
          <a:lstStyle/>
          <a:p>
            <a:endParaRPr lang="en-AU" smtClean="0"/>
          </a:p>
        </p:txBody>
      </p:sp>
      <p:pic>
        <p:nvPicPr>
          <p:cNvPr id="11268" name="Picture 3"/>
          <p:cNvPicPr>
            <a:picLocks noChangeAspect="1" noChangeArrowheads="1"/>
          </p:cNvPicPr>
          <p:nvPr/>
        </p:nvPicPr>
        <p:blipFill>
          <a:blip r:embed="rId2" cstate="print"/>
          <a:srcRect l="14804" t="5721" r="15685" b="5028"/>
          <a:stretch>
            <a:fillRect/>
          </a:stretch>
        </p:blipFill>
        <p:spPr bwMode="auto">
          <a:xfrm>
            <a:off x="395288" y="1060450"/>
            <a:ext cx="8027987" cy="5797550"/>
          </a:xfrm>
          <a:prstGeom prst="rect">
            <a:avLst/>
          </a:prstGeom>
          <a:noFill/>
          <a:ln w="9525">
            <a:noFill/>
            <a:miter lim="800000"/>
            <a:headEnd/>
            <a:tailEnd/>
          </a:ln>
        </p:spPr>
      </p:pic>
      <p:pic>
        <p:nvPicPr>
          <p:cNvPr id="11269" name="Slika 4" descr="LAS_logo2011.png"/>
          <p:cNvPicPr>
            <a:picLocks noChangeAspect="1"/>
          </p:cNvPicPr>
          <p:nvPr/>
        </p:nvPicPr>
        <p:blipFill>
          <a:blip r:embed="rId3"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a:xfrm>
            <a:off x="395288" y="1341438"/>
            <a:ext cx="8137525" cy="846137"/>
          </a:xfrm>
        </p:spPr>
        <p:txBody>
          <a:bodyPr/>
          <a:lstStyle/>
          <a:p>
            <a:pPr marL="742950" indent="-742950"/>
            <a:r>
              <a:rPr lang="sl-SI" altLang="sl-SI" b="1" smtClean="0">
                <a:latin typeface="Tahoma" pitchFamily="34" charset="0"/>
                <a:cs typeface="Tahoma" pitchFamily="34" charset="0"/>
              </a:rPr>
              <a:t>3. Vizija dela LAS Istre 2014-2020</a:t>
            </a:r>
          </a:p>
        </p:txBody>
      </p:sp>
      <p:sp>
        <p:nvSpPr>
          <p:cNvPr id="12291" name="Ograda vsebine 2"/>
          <p:cNvSpPr>
            <a:spLocks noGrp="1"/>
          </p:cNvSpPr>
          <p:nvPr>
            <p:ph idx="1"/>
          </p:nvPr>
        </p:nvSpPr>
        <p:spPr>
          <a:xfrm>
            <a:off x="714375" y="2500313"/>
            <a:ext cx="7715250" cy="3443287"/>
          </a:xfrm>
        </p:spPr>
        <p:txBody>
          <a:bodyPr/>
          <a:lstStyle/>
          <a:p>
            <a:r>
              <a:rPr lang="sl-SI" smtClean="0">
                <a:latin typeface="Tahoma" pitchFamily="34" charset="0"/>
                <a:cs typeface="Tahoma" pitchFamily="34" charset="0"/>
              </a:rPr>
              <a:t>LAS Istre moramo videti kot priložnost združevanja deležnikov na podeželju ter krepitev identitete, skupne ponudbe ter razvoja podeželja, ter ob hkratnem doseganju zastavljenih ciljev EU na področju podnebnih sprememb, skrbi za okolje in spodbujanju inovacij.</a:t>
            </a:r>
          </a:p>
        </p:txBody>
      </p:sp>
      <p:pic>
        <p:nvPicPr>
          <p:cNvPr id="12292" name="Slika 3" descr="LAS_logo2011.png"/>
          <p:cNvPicPr>
            <a:picLocks noChangeAspect="1"/>
          </p:cNvPicPr>
          <p:nvPr/>
        </p:nvPicPr>
        <p:blipFill>
          <a:blip r:embed="rId2" cstate="print"/>
          <a:srcRect/>
          <a:stretch>
            <a:fillRect/>
          </a:stretch>
        </p:blipFill>
        <p:spPr bwMode="auto">
          <a:xfrm>
            <a:off x="4140200" y="115888"/>
            <a:ext cx="2087563" cy="657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p939[1]">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2233</TotalTime>
  <Words>316</Words>
  <Application>Microsoft Office PowerPoint</Application>
  <PresentationFormat>Diaprojekcija na zaslonu (4:3)</PresentationFormat>
  <Paragraphs>54</Paragraphs>
  <Slides>12</Slides>
  <Notes>0</Notes>
  <HiddenSlides>0</HiddenSlides>
  <MMClips>0</MMClips>
  <ScaleCrop>false</ScaleCrop>
  <HeadingPairs>
    <vt:vector size="4" baseType="variant">
      <vt:variant>
        <vt:lpstr>Tema</vt:lpstr>
      </vt:variant>
      <vt:variant>
        <vt:i4>1</vt:i4>
      </vt:variant>
      <vt:variant>
        <vt:lpstr>Naslovi diapozitivov</vt:lpstr>
      </vt:variant>
      <vt:variant>
        <vt:i4>12</vt:i4>
      </vt:variant>
    </vt:vector>
  </HeadingPairs>
  <TitlesOfParts>
    <vt:vector size="13" baseType="lpstr">
      <vt:lpstr>tp939[1]</vt:lpstr>
      <vt:lpstr>  </vt:lpstr>
      <vt:lpstr>Diapozitiv 2</vt:lpstr>
      <vt:lpstr>Vsebina predstavitve</vt:lpstr>
      <vt:lpstr>1. Predstavitev vzpostavitve LAS Istre</vt:lpstr>
      <vt:lpstr>Upravni odbor (11 članov, predstavnikov):</vt:lpstr>
      <vt:lpstr>2. Aktivnosti za pripravo Strategije lokalnega razvoja </vt:lpstr>
      <vt:lpstr>Diapozitiv 7</vt:lpstr>
      <vt:lpstr>Diapozitiv 8</vt:lpstr>
      <vt:lpstr>3. Vizija dela LAS Istre 2014-2020</vt:lpstr>
      <vt:lpstr>3. Vizija dela LAS Istre 2014-2020</vt:lpstr>
      <vt:lpstr>3. Vizija dela LAS Istre 2014-2020</vt:lpstr>
      <vt:lpstr>Diapozitiv 12</vt:lpstr>
    </vt:vector>
  </TitlesOfParts>
  <Company>The Gurren Lagann Brigade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LOKALNA RAZVOJNA STRATEGIJA</dc:title>
  <dc:creator>Ippo</dc:creator>
  <cp:lastModifiedBy>Administrator</cp:lastModifiedBy>
  <cp:revision>127</cp:revision>
  <dcterms:created xsi:type="dcterms:W3CDTF">2008-05-24T13:24:58Z</dcterms:created>
  <dcterms:modified xsi:type="dcterms:W3CDTF">2015-10-25T12:44:37Z</dcterms:modified>
</cp:coreProperties>
</file>